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7" r:id="rId11"/>
    <p:sldId id="268" r:id="rId12"/>
    <p:sldId id="269" r:id="rId13"/>
    <p:sldId id="270" r:id="rId14"/>
    <p:sldId id="271" r:id="rId15"/>
    <p:sldId id="272"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6" d="100"/>
          <a:sy n="86" d="100"/>
        </p:scale>
        <p:origin x="-1277" y="20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2334C603-F2C5-43F9-A3F1-F15BE6A1B6B6}" type="datetimeFigureOut">
              <a:rPr lang="en-GB" smtClean="0"/>
              <a:t>26/02/2024</a:t>
            </a:fld>
            <a:endParaRPr lang="en-GB"/>
          </a:p>
        </p:txBody>
      </p:sp>
      <p:sp>
        <p:nvSpPr>
          <p:cNvPr id="17" name="عنصر نائب للتذييل 16"/>
          <p:cNvSpPr>
            <a:spLocks noGrp="1"/>
          </p:cNvSpPr>
          <p:nvPr>
            <p:ph type="ftr" sz="quarter" idx="11"/>
          </p:nvPr>
        </p:nvSpPr>
        <p:spPr>
          <a:xfrm>
            <a:off x="5410200" y="4205288"/>
            <a:ext cx="1295400" cy="457200"/>
          </a:xfrm>
        </p:spPr>
        <p:txBody>
          <a:bodyPr/>
          <a:lstStyle/>
          <a:p>
            <a:endParaRPr lang="en-GB"/>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783AD26-89D4-4E8E-88F5-BD8774F984B2}"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334C603-F2C5-43F9-A3F1-F15BE6A1B6B6}" type="datetimeFigureOut">
              <a:rPr lang="en-GB" smtClean="0"/>
              <a:t>26/02/2024</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D783AD26-89D4-4E8E-88F5-BD8774F984B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334C603-F2C5-43F9-A3F1-F15BE6A1B6B6}" type="datetimeFigureOut">
              <a:rPr lang="en-GB" smtClean="0"/>
              <a:t>26/02/2024</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D783AD26-89D4-4E8E-88F5-BD8774F984B2}"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334C603-F2C5-43F9-A3F1-F15BE6A1B6B6}" type="datetimeFigureOut">
              <a:rPr lang="en-GB" smtClean="0"/>
              <a:t>26/02/2024</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D783AD26-89D4-4E8E-88F5-BD8774F984B2}"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334C603-F2C5-43F9-A3F1-F15BE6A1B6B6}" type="datetimeFigureOut">
              <a:rPr lang="en-GB" smtClean="0"/>
              <a:t>26/02/2024</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D783AD26-89D4-4E8E-88F5-BD8774F984B2}"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2334C603-F2C5-43F9-A3F1-F15BE6A1B6B6}" type="datetimeFigureOut">
              <a:rPr lang="en-GB" smtClean="0"/>
              <a:t>26/02/2024</a:t>
            </a:fld>
            <a:endParaRPr lang="en-GB"/>
          </a:p>
        </p:txBody>
      </p:sp>
      <p:sp>
        <p:nvSpPr>
          <p:cNvPr id="6" name="عنصر نائب للتذييل 5"/>
          <p:cNvSpPr>
            <a:spLocks noGrp="1"/>
          </p:cNvSpPr>
          <p:nvPr>
            <p:ph type="ftr" sz="quarter" idx="11"/>
          </p:nvPr>
        </p:nvSpPr>
        <p:spPr/>
        <p:txBody>
          <a:bodyPr/>
          <a:lstStyle/>
          <a:p>
            <a:endParaRPr lang="en-GB"/>
          </a:p>
        </p:txBody>
      </p:sp>
      <p:sp>
        <p:nvSpPr>
          <p:cNvPr id="7" name="عنصر نائب لرقم الشريحة 6"/>
          <p:cNvSpPr>
            <a:spLocks noGrp="1"/>
          </p:cNvSpPr>
          <p:nvPr>
            <p:ph type="sldNum" sz="quarter" idx="12"/>
          </p:nvPr>
        </p:nvSpPr>
        <p:spPr/>
        <p:txBody>
          <a:bodyPr/>
          <a:lstStyle/>
          <a:p>
            <a:fld id="{D783AD26-89D4-4E8E-88F5-BD8774F984B2}"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2334C603-F2C5-43F9-A3F1-F15BE6A1B6B6}" type="datetimeFigureOut">
              <a:rPr lang="en-GB" smtClean="0"/>
              <a:t>26/02/2024</a:t>
            </a:fld>
            <a:endParaRPr lang="en-GB"/>
          </a:p>
        </p:txBody>
      </p:sp>
      <p:sp>
        <p:nvSpPr>
          <p:cNvPr id="27" name="عنصر نائب لرقم الشريحة 26"/>
          <p:cNvSpPr>
            <a:spLocks noGrp="1"/>
          </p:cNvSpPr>
          <p:nvPr>
            <p:ph type="sldNum" sz="quarter" idx="11"/>
          </p:nvPr>
        </p:nvSpPr>
        <p:spPr/>
        <p:txBody>
          <a:bodyPr rtlCol="0"/>
          <a:lstStyle/>
          <a:p>
            <a:fld id="{D783AD26-89D4-4E8E-88F5-BD8774F984B2}" type="slidenum">
              <a:rPr lang="en-GB" smtClean="0"/>
              <a:t>‹#›</a:t>
            </a:fld>
            <a:endParaRPr lang="en-GB"/>
          </a:p>
        </p:txBody>
      </p:sp>
      <p:sp>
        <p:nvSpPr>
          <p:cNvPr id="28" name="عنصر نائب للتذييل 27"/>
          <p:cNvSpPr>
            <a:spLocks noGrp="1"/>
          </p:cNvSpPr>
          <p:nvPr>
            <p:ph type="ftr" sz="quarter" idx="12"/>
          </p:nvPr>
        </p:nvSpPr>
        <p:spPr/>
        <p:txBody>
          <a:bodyPr rtlCol="0"/>
          <a:lstStyle/>
          <a:p>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2334C603-F2C5-43F9-A3F1-F15BE6A1B6B6}" type="datetimeFigureOut">
              <a:rPr lang="en-GB" smtClean="0"/>
              <a:t>26/02/2024</a:t>
            </a:fld>
            <a:endParaRPr lang="en-GB"/>
          </a:p>
        </p:txBody>
      </p:sp>
      <p:sp>
        <p:nvSpPr>
          <p:cNvPr id="4" name="عنصر نائب للتذييل 3"/>
          <p:cNvSpPr>
            <a:spLocks noGrp="1"/>
          </p:cNvSpPr>
          <p:nvPr>
            <p:ph type="ftr" sz="quarter" idx="11"/>
          </p:nvPr>
        </p:nvSpPr>
        <p:spPr>
          <a:xfrm>
            <a:off x="5257800" y="612648"/>
            <a:ext cx="1325880" cy="457200"/>
          </a:xfrm>
        </p:spPr>
        <p:txBody>
          <a:bodyPr/>
          <a:lstStyle/>
          <a:p>
            <a:endParaRPr lang="en-GB"/>
          </a:p>
        </p:txBody>
      </p:sp>
      <p:sp>
        <p:nvSpPr>
          <p:cNvPr id="5" name="عنصر نائب لرقم الشريحة 4"/>
          <p:cNvSpPr>
            <a:spLocks noGrp="1"/>
          </p:cNvSpPr>
          <p:nvPr>
            <p:ph type="sldNum" sz="quarter" idx="12"/>
          </p:nvPr>
        </p:nvSpPr>
        <p:spPr>
          <a:xfrm>
            <a:off x="8174736" y="2272"/>
            <a:ext cx="762000" cy="365760"/>
          </a:xfrm>
        </p:spPr>
        <p:txBody>
          <a:bodyPr/>
          <a:lstStyle/>
          <a:p>
            <a:fld id="{D783AD26-89D4-4E8E-88F5-BD8774F984B2}"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334C603-F2C5-43F9-A3F1-F15BE6A1B6B6}" type="datetimeFigureOut">
              <a:rPr lang="en-GB" smtClean="0"/>
              <a:t>26/02/2024</a:t>
            </a:fld>
            <a:endParaRPr lang="en-GB"/>
          </a:p>
        </p:txBody>
      </p:sp>
      <p:sp>
        <p:nvSpPr>
          <p:cNvPr id="3" name="عنصر نائب للتذييل 2"/>
          <p:cNvSpPr>
            <a:spLocks noGrp="1"/>
          </p:cNvSpPr>
          <p:nvPr>
            <p:ph type="ftr" sz="quarter" idx="11"/>
          </p:nvPr>
        </p:nvSpPr>
        <p:spPr/>
        <p:txBody>
          <a:bodyPr/>
          <a:lstStyle/>
          <a:p>
            <a:endParaRPr lang="en-GB"/>
          </a:p>
        </p:txBody>
      </p:sp>
      <p:sp>
        <p:nvSpPr>
          <p:cNvPr id="4" name="عنصر نائب لرقم الشريحة 3"/>
          <p:cNvSpPr>
            <a:spLocks noGrp="1"/>
          </p:cNvSpPr>
          <p:nvPr>
            <p:ph type="sldNum" sz="quarter" idx="12"/>
          </p:nvPr>
        </p:nvSpPr>
        <p:spPr/>
        <p:txBody>
          <a:bodyPr/>
          <a:lstStyle/>
          <a:p>
            <a:fld id="{D783AD26-89D4-4E8E-88F5-BD8774F984B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2334C603-F2C5-43F9-A3F1-F15BE6A1B6B6}" type="datetimeFigureOut">
              <a:rPr lang="en-GB" smtClean="0"/>
              <a:t>26/02/2024</a:t>
            </a:fld>
            <a:endParaRPr lang="en-GB"/>
          </a:p>
        </p:txBody>
      </p:sp>
      <p:sp>
        <p:nvSpPr>
          <p:cNvPr id="6" name="عنصر نائب للتذييل 5"/>
          <p:cNvSpPr>
            <a:spLocks noGrp="1"/>
          </p:cNvSpPr>
          <p:nvPr>
            <p:ph type="ftr" sz="quarter" idx="11"/>
          </p:nvPr>
        </p:nvSpPr>
        <p:spPr/>
        <p:txBody>
          <a:bodyPr/>
          <a:lstStyle/>
          <a:p>
            <a:endParaRPr lang="en-GB"/>
          </a:p>
        </p:txBody>
      </p:sp>
      <p:sp>
        <p:nvSpPr>
          <p:cNvPr id="7" name="عنصر نائب لرقم الشريحة 6"/>
          <p:cNvSpPr>
            <a:spLocks noGrp="1"/>
          </p:cNvSpPr>
          <p:nvPr>
            <p:ph type="sldNum" sz="quarter" idx="12"/>
          </p:nvPr>
        </p:nvSpPr>
        <p:spPr/>
        <p:txBody>
          <a:bodyPr/>
          <a:lstStyle/>
          <a:p>
            <a:fld id="{D783AD26-89D4-4E8E-88F5-BD8774F984B2}"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334C603-F2C5-43F9-A3F1-F15BE6A1B6B6}" type="datetimeFigureOut">
              <a:rPr lang="en-GB" smtClean="0"/>
              <a:t>26/02/2024</a:t>
            </a:fld>
            <a:endParaRPr lang="en-GB"/>
          </a:p>
        </p:txBody>
      </p:sp>
      <p:sp>
        <p:nvSpPr>
          <p:cNvPr id="6" name="عنصر نائب للتذييل 5"/>
          <p:cNvSpPr>
            <a:spLocks noGrp="1"/>
          </p:cNvSpPr>
          <p:nvPr>
            <p:ph type="ftr" sz="quarter" idx="11"/>
          </p:nvPr>
        </p:nvSpPr>
        <p:spPr/>
        <p:txBody>
          <a:bodyPr/>
          <a:lstStyle/>
          <a:p>
            <a:endParaRPr lang="en-GB"/>
          </a:p>
        </p:txBody>
      </p:sp>
      <p:sp>
        <p:nvSpPr>
          <p:cNvPr id="7" name="عنصر نائب لرقم الشريحة 6"/>
          <p:cNvSpPr>
            <a:spLocks noGrp="1"/>
          </p:cNvSpPr>
          <p:nvPr>
            <p:ph type="sldNum" sz="quarter" idx="12"/>
          </p:nvPr>
        </p:nvSpPr>
        <p:spPr/>
        <p:txBody>
          <a:bodyPr/>
          <a:lstStyle/>
          <a:p>
            <a:fld id="{D783AD26-89D4-4E8E-88F5-BD8774F984B2}"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334C603-F2C5-43F9-A3F1-F15BE6A1B6B6}" type="datetimeFigureOut">
              <a:rPr lang="en-GB" smtClean="0"/>
              <a:t>26/02/2024</a:t>
            </a:fld>
            <a:endParaRPr lang="en-GB"/>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GB"/>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783AD26-89D4-4E8E-88F5-BD8774F984B2}"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GB" dirty="0" smtClean="0"/>
              <a:t>Death from starvation </a:t>
            </a:r>
            <a:endParaRPr lang="en-GB" dirty="0"/>
          </a:p>
        </p:txBody>
      </p:sp>
      <p:sp>
        <p:nvSpPr>
          <p:cNvPr id="3" name="عنوان فرعي 2"/>
          <p:cNvSpPr>
            <a:spLocks noGrp="1"/>
          </p:cNvSpPr>
          <p:nvPr>
            <p:ph type="subTitle" idx="1"/>
          </p:nvPr>
        </p:nvSpPr>
        <p:spPr/>
        <p:txBody>
          <a:bodyPr/>
          <a:lstStyle/>
          <a:p>
            <a:r>
              <a:rPr lang="en-GB" dirty="0" smtClean="0"/>
              <a:t>By dr. Yasmeen </a:t>
            </a:r>
            <a:r>
              <a:rPr lang="en-GB" dirty="0" err="1" smtClean="0"/>
              <a:t>jasim</a:t>
            </a:r>
            <a:endParaRPr lang="en-GB" dirty="0"/>
          </a:p>
        </p:txBody>
      </p:sp>
    </p:spTree>
    <p:extLst>
      <p:ext uri="{BB962C8B-B14F-4D97-AF65-F5344CB8AC3E}">
        <p14:creationId xmlns:p14="http://schemas.microsoft.com/office/powerpoint/2010/main" val="28600828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a:p>
        </p:txBody>
      </p:sp>
      <p:sp>
        <p:nvSpPr>
          <p:cNvPr id="3" name="عنصر نائب للمحتوى 2"/>
          <p:cNvSpPr>
            <a:spLocks noGrp="1"/>
          </p:cNvSpPr>
          <p:nvPr>
            <p:ph idx="1"/>
          </p:nvPr>
        </p:nvSpPr>
        <p:spPr/>
        <p:txBody>
          <a:bodyPr>
            <a:normAutofit/>
          </a:bodyPr>
          <a:lstStyle/>
          <a:p>
            <a:r>
              <a:rPr lang="en-GB" b="1" dirty="0"/>
              <a:t>Incised wound</a:t>
            </a:r>
            <a:r>
              <a:rPr lang="en-GB" dirty="0"/>
              <a:t> – A clean, straight cut caused by a sharp edge (i.e. a knife). Tends to bleed heavily as multiple vessels may be cut directly across. Connecting structures such as ligaments and tendons may also be involved.</a:t>
            </a:r>
          </a:p>
          <a:p>
            <a:r>
              <a:rPr lang="en-GB" b="1" dirty="0"/>
              <a:t>Laceration</a:t>
            </a:r>
            <a:r>
              <a:rPr lang="en-GB" dirty="0"/>
              <a:t> – A messy looking wound caused by a tearing or crushing force. Doesn’t tend to bleed as much as incised wounds but often causes more damage to surrounding tissues.</a:t>
            </a:r>
          </a:p>
          <a:p>
            <a:endParaRPr lang="en-GB" dirty="0"/>
          </a:p>
        </p:txBody>
      </p:sp>
    </p:spTree>
    <p:extLst>
      <p:ext uri="{BB962C8B-B14F-4D97-AF65-F5344CB8AC3E}">
        <p14:creationId xmlns:p14="http://schemas.microsoft.com/office/powerpoint/2010/main" val="3215980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a:p>
        </p:txBody>
      </p:sp>
      <p:sp>
        <p:nvSpPr>
          <p:cNvPr id="3" name="عنصر نائب للمحتوى 2"/>
          <p:cNvSpPr>
            <a:spLocks noGrp="1"/>
          </p:cNvSpPr>
          <p:nvPr>
            <p:ph idx="1"/>
          </p:nvPr>
        </p:nvSpPr>
        <p:spPr/>
        <p:txBody>
          <a:bodyPr>
            <a:normAutofit fontScale="85000" lnSpcReduction="20000"/>
          </a:bodyPr>
          <a:lstStyle/>
          <a:p>
            <a:r>
              <a:rPr lang="en-GB" b="1" dirty="0"/>
              <a:t>Abrasion</a:t>
            </a:r>
            <a:r>
              <a:rPr lang="en-GB" dirty="0"/>
              <a:t> – A wound caused by a scraping force or friction. Tends not to be very deep but can often contain many foreign bodies such as dirt (i.e. after a fall on loose ground).</a:t>
            </a:r>
          </a:p>
          <a:p>
            <a:r>
              <a:rPr lang="en-GB" b="1" dirty="0"/>
              <a:t>Puncture</a:t>
            </a:r>
            <a:r>
              <a:rPr lang="en-GB" dirty="0"/>
              <a:t> – A deep wound caused by a sharp, stabbing object (i.e. a nail). May appear small from the outside but may damage deep tissues. Particularly dangerous on the chest, abdomen or head where major organs are at risk.</a:t>
            </a:r>
          </a:p>
          <a:p>
            <a:r>
              <a:rPr lang="en-GB" b="1" dirty="0"/>
              <a:t>Avulsion</a:t>
            </a:r>
            <a:r>
              <a:rPr lang="en-GB" dirty="0"/>
              <a:t> – A wound caused by a tearing force in which tissue is torn away from its normal position. May bleed profusely depending on the size and location. The tissue is often completely detached.</a:t>
            </a:r>
          </a:p>
          <a:p>
            <a:pPr marL="0" indent="0">
              <a:buNone/>
            </a:pPr>
            <a:endParaRPr lang="en-GB" dirty="0"/>
          </a:p>
        </p:txBody>
      </p:sp>
    </p:spTree>
    <p:extLst>
      <p:ext uri="{BB962C8B-B14F-4D97-AF65-F5344CB8AC3E}">
        <p14:creationId xmlns:p14="http://schemas.microsoft.com/office/powerpoint/2010/main" val="546326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GB" dirty="0"/>
              <a:t>Examination of a dead animal with a wound</a:t>
            </a:r>
          </a:p>
        </p:txBody>
      </p:sp>
      <p:sp>
        <p:nvSpPr>
          <p:cNvPr id="3" name="عنصر نائب للمحتوى 2"/>
          <p:cNvSpPr>
            <a:spLocks noGrp="1"/>
          </p:cNvSpPr>
          <p:nvPr>
            <p:ph idx="1"/>
          </p:nvPr>
        </p:nvSpPr>
        <p:spPr/>
        <p:txBody>
          <a:bodyPr/>
          <a:lstStyle/>
          <a:p>
            <a:r>
              <a:rPr lang="en-GB" dirty="0" smtClean="0"/>
              <a:t>Examination </a:t>
            </a:r>
            <a:r>
              <a:rPr lang="en-GB" dirty="0"/>
              <a:t>of a dead animal with a wound, two points must be noted</a:t>
            </a:r>
            <a:r>
              <a:rPr lang="en-GB" dirty="0" smtClean="0"/>
              <a:t>:</a:t>
            </a:r>
            <a:endParaRPr lang="ar-IQ" dirty="0" smtClean="0"/>
          </a:p>
          <a:p>
            <a:r>
              <a:rPr lang="en-GB" dirty="0" smtClean="0"/>
              <a:t> 1</a:t>
            </a:r>
            <a:r>
              <a:rPr lang="ar-IQ" dirty="0" smtClean="0"/>
              <a:t>-</a:t>
            </a:r>
            <a:r>
              <a:rPr lang="en-GB" dirty="0" smtClean="0"/>
              <a:t> </a:t>
            </a:r>
            <a:r>
              <a:rPr lang="en-GB" dirty="0"/>
              <a:t>Is the wound vital or a throw?</a:t>
            </a:r>
          </a:p>
          <a:p>
            <a:r>
              <a:rPr lang="en-GB" dirty="0"/>
              <a:t>2 </a:t>
            </a:r>
            <a:r>
              <a:rPr lang="ar-IQ" dirty="0" smtClean="0"/>
              <a:t>-</a:t>
            </a:r>
            <a:r>
              <a:rPr lang="en-GB" dirty="0" smtClean="0"/>
              <a:t>Is </a:t>
            </a:r>
            <a:r>
              <a:rPr lang="en-GB" dirty="0"/>
              <a:t>the wound the cause of death?</a:t>
            </a:r>
          </a:p>
        </p:txBody>
      </p:sp>
    </p:spTree>
    <p:extLst>
      <p:ext uri="{BB962C8B-B14F-4D97-AF65-F5344CB8AC3E}">
        <p14:creationId xmlns:p14="http://schemas.microsoft.com/office/powerpoint/2010/main" val="2086463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GB" dirty="0"/>
              <a:t>1</a:t>
            </a:r>
            <a:r>
              <a:rPr lang="ar-IQ" dirty="0"/>
              <a:t>-</a:t>
            </a:r>
            <a:r>
              <a:rPr lang="en-GB" dirty="0"/>
              <a:t> Is the wound vital or a throw?</a:t>
            </a:r>
            <a:br>
              <a:rPr lang="en-GB" dirty="0"/>
            </a:br>
            <a:endParaRPr lang="en-GB" dirty="0"/>
          </a:p>
        </p:txBody>
      </p:sp>
      <p:sp>
        <p:nvSpPr>
          <p:cNvPr id="3" name="عنصر نائب للمحتوى 2"/>
          <p:cNvSpPr>
            <a:spLocks noGrp="1"/>
          </p:cNvSpPr>
          <p:nvPr>
            <p:ph idx="1"/>
          </p:nvPr>
        </p:nvSpPr>
        <p:spPr/>
        <p:txBody>
          <a:bodyPr>
            <a:normAutofit fontScale="92500" lnSpcReduction="10000"/>
          </a:bodyPr>
          <a:lstStyle/>
          <a:p>
            <a:r>
              <a:rPr lang="en-GB" dirty="0"/>
              <a:t>The blood is spilled on the edges of the vital wounds and cannot be washed off easily with a large flat discoloration of the animal’s skin in addition to its freezing in the body cavities in the case of a vital wound, but in the throwing wound there is no </a:t>
            </a:r>
            <a:r>
              <a:rPr lang="en-GB" dirty="0" smtClean="0"/>
              <a:t>bleeding</a:t>
            </a:r>
            <a:endParaRPr lang="ar-IQ" dirty="0" smtClean="0"/>
          </a:p>
          <a:p>
            <a:r>
              <a:rPr lang="ar-IQ" dirty="0" smtClean="0"/>
              <a:t>2</a:t>
            </a:r>
            <a:r>
              <a:rPr lang="en-GB" dirty="0"/>
              <a:t>-The edges of vital wounds are obtuse, while throwing wounds have no retraction or </a:t>
            </a:r>
            <a:r>
              <a:rPr lang="en-GB" dirty="0" smtClean="0"/>
              <a:t>retraction</a:t>
            </a:r>
            <a:endParaRPr lang="ar-IQ" dirty="0" smtClean="0"/>
          </a:p>
          <a:p>
            <a:r>
              <a:rPr lang="en-GB" dirty="0"/>
              <a:t>3-In the live wound there are signs of inflammation such as redness and swelling, while these signs are not found in the casting wound</a:t>
            </a:r>
          </a:p>
        </p:txBody>
      </p:sp>
    </p:spTree>
    <p:extLst>
      <p:ext uri="{BB962C8B-B14F-4D97-AF65-F5344CB8AC3E}">
        <p14:creationId xmlns:p14="http://schemas.microsoft.com/office/powerpoint/2010/main" val="35905548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a:p>
        </p:txBody>
      </p:sp>
      <p:sp>
        <p:nvSpPr>
          <p:cNvPr id="3" name="عنصر نائب للمحتوى 2"/>
          <p:cNvSpPr>
            <a:spLocks noGrp="1"/>
          </p:cNvSpPr>
          <p:nvPr>
            <p:ph idx="1"/>
          </p:nvPr>
        </p:nvSpPr>
        <p:spPr/>
        <p:txBody>
          <a:bodyPr/>
          <a:lstStyle/>
          <a:p>
            <a:r>
              <a:rPr lang="en-GB" dirty="0"/>
              <a:t>In the live wound, reactions such as suppuration and healing appear, while they do not appear in the casting </a:t>
            </a:r>
            <a:r>
              <a:rPr lang="en-GB" dirty="0" smtClean="0"/>
              <a:t>wound</a:t>
            </a:r>
            <a:endParaRPr lang="ar-IQ" dirty="0" smtClean="0"/>
          </a:p>
          <a:p>
            <a:endParaRPr lang="en-GB" dirty="0"/>
          </a:p>
        </p:txBody>
      </p:sp>
    </p:spTree>
    <p:extLst>
      <p:ext uri="{BB962C8B-B14F-4D97-AF65-F5344CB8AC3E}">
        <p14:creationId xmlns:p14="http://schemas.microsoft.com/office/powerpoint/2010/main" val="21277794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GB" dirty="0"/>
              <a:t>2 </a:t>
            </a:r>
            <a:r>
              <a:rPr lang="ar-IQ" dirty="0"/>
              <a:t>-</a:t>
            </a:r>
            <a:r>
              <a:rPr lang="en-GB" dirty="0"/>
              <a:t>Is the wound the cause of death?</a:t>
            </a:r>
            <a:br>
              <a:rPr lang="en-GB" dirty="0"/>
            </a:br>
            <a:endParaRPr lang="en-GB" dirty="0"/>
          </a:p>
        </p:txBody>
      </p:sp>
      <p:sp>
        <p:nvSpPr>
          <p:cNvPr id="3" name="عنصر نائب للمحتوى 2"/>
          <p:cNvSpPr>
            <a:spLocks noGrp="1"/>
          </p:cNvSpPr>
          <p:nvPr>
            <p:ph idx="1"/>
          </p:nvPr>
        </p:nvSpPr>
        <p:spPr/>
        <p:txBody>
          <a:bodyPr/>
          <a:lstStyle/>
          <a:p>
            <a:pPr marL="0" indent="0">
              <a:buNone/>
            </a:pPr>
            <a:r>
              <a:rPr lang="en-GB" dirty="0"/>
              <a:t>The following points should be noted</a:t>
            </a:r>
          </a:p>
          <a:p>
            <a:pPr marL="0" indent="0">
              <a:buNone/>
            </a:pPr>
            <a:r>
              <a:rPr lang="en-GB" dirty="0"/>
              <a:t>1- The severity of the injury in the vital organs such as the heart, brain and liver</a:t>
            </a:r>
          </a:p>
          <a:p>
            <a:pPr marL="0" indent="0">
              <a:buNone/>
            </a:pPr>
            <a:r>
              <a:rPr lang="en-GB" dirty="0"/>
              <a:t>2- The amount of bleeding</a:t>
            </a:r>
          </a:p>
          <a:p>
            <a:pPr marL="0" indent="0">
              <a:buNone/>
            </a:pPr>
            <a:r>
              <a:rPr lang="en-GB" dirty="0"/>
              <a:t>3- Diseases and toxins may be the direct cause of death</a:t>
            </a:r>
          </a:p>
          <a:p>
            <a:pPr marL="0" indent="0">
              <a:buNone/>
            </a:pPr>
            <a:r>
              <a:rPr lang="en-GB" dirty="0"/>
              <a:t>4- Shock and fear</a:t>
            </a:r>
          </a:p>
        </p:txBody>
      </p:sp>
    </p:spTree>
    <p:extLst>
      <p:ext uri="{BB962C8B-B14F-4D97-AF65-F5344CB8AC3E}">
        <p14:creationId xmlns:p14="http://schemas.microsoft.com/office/powerpoint/2010/main" val="15861218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GB" dirty="0"/>
              <a:t>Estimate the age of the dissection</a:t>
            </a:r>
          </a:p>
        </p:txBody>
      </p:sp>
      <p:sp>
        <p:nvSpPr>
          <p:cNvPr id="3" name="عنصر نائب للمحتوى 2"/>
          <p:cNvSpPr>
            <a:spLocks noGrp="1"/>
          </p:cNvSpPr>
          <p:nvPr>
            <p:ph idx="1"/>
          </p:nvPr>
        </p:nvSpPr>
        <p:spPr/>
        <p:txBody>
          <a:bodyPr/>
          <a:lstStyle/>
          <a:p>
            <a:r>
              <a:rPr lang="en-GB" dirty="0"/>
              <a:t>1- If fresh blood is found, this indicates that the dissection has passed 24 hours</a:t>
            </a:r>
          </a:p>
          <a:p>
            <a:r>
              <a:rPr lang="en-GB" dirty="0"/>
              <a:t>2- If there is dry blood like a blood clot in the form of a wet crust, this indicates that 48 to 72 hours have passed</a:t>
            </a:r>
          </a:p>
          <a:p>
            <a:r>
              <a:rPr lang="en-GB" dirty="0"/>
              <a:t>3- If the crust freezes and dries up, 4-5 days have passed</a:t>
            </a:r>
          </a:p>
          <a:p>
            <a:r>
              <a:rPr lang="en-GB" dirty="0"/>
              <a:t>4- If the crusts fall off more than a week later</a:t>
            </a:r>
          </a:p>
        </p:txBody>
      </p:sp>
    </p:spTree>
    <p:extLst>
      <p:ext uri="{BB962C8B-B14F-4D97-AF65-F5344CB8AC3E}">
        <p14:creationId xmlns:p14="http://schemas.microsoft.com/office/powerpoint/2010/main" val="29609420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3222104"/>
          </a:xfrm>
        </p:spPr>
        <p:txBody>
          <a:bodyPr>
            <a:noAutofit/>
          </a:bodyPr>
          <a:lstStyle/>
          <a:p>
            <a:pPr algn="ctr"/>
            <a:r>
              <a:rPr lang="en-GB" sz="8800" dirty="0" smtClean="0">
                <a:latin typeface="Arial Rounded MT Bold" pitchFamily="34" charset="0"/>
              </a:rPr>
              <a:t>Thank you for attention </a:t>
            </a:r>
            <a:endParaRPr lang="en-GB" sz="8800" dirty="0">
              <a:latin typeface="Arial Rounded MT Bold" pitchFamily="34" charset="0"/>
            </a:endParaRPr>
          </a:p>
        </p:txBody>
      </p:sp>
    </p:spTree>
    <p:extLst>
      <p:ext uri="{BB962C8B-B14F-4D97-AF65-F5344CB8AC3E}">
        <p14:creationId xmlns:p14="http://schemas.microsoft.com/office/powerpoint/2010/main" val="4210538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GB" dirty="0" smtClean="0"/>
              <a:t>Starvation </a:t>
            </a: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endParaRPr lang="en-GB" dirty="0"/>
          </a:p>
        </p:txBody>
      </p:sp>
      <p:sp>
        <p:nvSpPr>
          <p:cNvPr id="3" name="عنصر نائب للمحتوى 2"/>
          <p:cNvSpPr>
            <a:spLocks noGrp="1"/>
          </p:cNvSpPr>
          <p:nvPr>
            <p:ph idx="1"/>
          </p:nvPr>
        </p:nvSpPr>
        <p:spPr/>
        <p:txBody>
          <a:bodyPr/>
          <a:lstStyle/>
          <a:p>
            <a:pPr marL="0" indent="0">
              <a:buNone/>
            </a:pPr>
            <a:r>
              <a:rPr lang="en-GB" dirty="0"/>
              <a:t>Starvation is defined as a severe deficiency in caloric energy intake needed to maintain human </a:t>
            </a:r>
            <a:r>
              <a:rPr lang="en-GB" dirty="0" smtClean="0"/>
              <a:t>and animals life</a:t>
            </a:r>
            <a:r>
              <a:rPr lang="en-GB" dirty="0"/>
              <a:t>. It is the most extreme form of malnutrition</a:t>
            </a:r>
            <a:r>
              <a:rPr lang="en-GB" dirty="0" smtClean="0"/>
              <a:t>. prolonged </a:t>
            </a:r>
            <a:r>
              <a:rPr lang="en-GB" dirty="0"/>
              <a:t>starvation can cause permanent organ damage and eventually, death</a:t>
            </a:r>
            <a:r>
              <a:rPr lang="en-GB" dirty="0" smtClean="0"/>
              <a:t>.</a:t>
            </a:r>
            <a:endParaRPr lang="en-GB" dirty="0"/>
          </a:p>
        </p:txBody>
      </p:sp>
    </p:spTree>
    <p:extLst>
      <p:ext uri="{BB962C8B-B14F-4D97-AF65-F5344CB8AC3E}">
        <p14:creationId xmlns:p14="http://schemas.microsoft.com/office/powerpoint/2010/main" val="1018032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485800"/>
          </a:xfrm>
        </p:spPr>
        <p:txBody>
          <a:bodyPr>
            <a:normAutofit fontScale="90000"/>
          </a:bodyPr>
          <a:lstStyle/>
          <a:p>
            <a:endParaRPr lang="en-GB" dirty="0"/>
          </a:p>
        </p:txBody>
      </p:sp>
      <p:sp>
        <p:nvSpPr>
          <p:cNvPr id="3" name="عنصر نائب للمحتوى 2"/>
          <p:cNvSpPr>
            <a:spLocks noGrp="1"/>
          </p:cNvSpPr>
          <p:nvPr>
            <p:ph idx="1"/>
          </p:nvPr>
        </p:nvSpPr>
        <p:spPr>
          <a:xfrm>
            <a:off x="457200" y="1939648"/>
            <a:ext cx="8229600" cy="4729712"/>
          </a:xfrm>
        </p:spPr>
        <p:txBody>
          <a:bodyPr/>
          <a:lstStyle/>
          <a:p>
            <a:pPr algn="justLow"/>
            <a:r>
              <a:rPr lang="en-GB" dirty="0" smtClean="0"/>
              <a:t>The animal dies of starvation by depriving it of food because of revenge, forgetfulness, the absence of a tourist, or the animal has lost its way in a desert</a:t>
            </a:r>
            <a:endParaRPr lang="ar-IQ" dirty="0"/>
          </a:p>
          <a:p>
            <a:pPr algn="justLow"/>
            <a:r>
              <a:rPr lang="en-GB" dirty="0" smtClean="0"/>
              <a:t>The animal's ability to withstand hunger varies. Young and old animals cannot tolerate hunger and die in a shorter period.</a:t>
            </a:r>
            <a:endParaRPr lang="en-GB" dirty="0"/>
          </a:p>
        </p:txBody>
      </p:sp>
    </p:spTree>
    <p:extLst>
      <p:ext uri="{BB962C8B-B14F-4D97-AF65-F5344CB8AC3E}">
        <p14:creationId xmlns:p14="http://schemas.microsoft.com/office/powerpoint/2010/main" val="9485461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701824"/>
          </a:xfrm>
        </p:spPr>
        <p:txBody>
          <a:bodyPr>
            <a:normAutofit fontScale="90000"/>
          </a:bodyPr>
          <a:lstStyle/>
          <a:p>
            <a:r>
              <a:rPr lang="en-GB" dirty="0" smtClean="0"/>
              <a:t>Mechanism of death from starvation  </a:t>
            </a:r>
            <a:endParaRPr lang="en-GB" dirty="0"/>
          </a:p>
        </p:txBody>
      </p:sp>
      <p:sp>
        <p:nvSpPr>
          <p:cNvPr id="3" name="عنصر نائب للمحتوى 2"/>
          <p:cNvSpPr>
            <a:spLocks noGrp="1"/>
          </p:cNvSpPr>
          <p:nvPr>
            <p:ph idx="1"/>
          </p:nvPr>
        </p:nvSpPr>
        <p:spPr>
          <a:xfrm>
            <a:off x="457200" y="1844824"/>
            <a:ext cx="8229600" cy="4729712"/>
          </a:xfrm>
        </p:spPr>
        <p:txBody>
          <a:bodyPr/>
          <a:lstStyle/>
          <a:p>
            <a:pPr algn="just">
              <a:lnSpc>
                <a:spcPct val="150000"/>
              </a:lnSpc>
            </a:pPr>
            <a:r>
              <a:rPr lang="en-GB" dirty="0" smtClean="0"/>
              <a:t>The body uses the fat under the skin and in the inner viscera, which decomposes into energy, carbon dioxide and water. </a:t>
            </a:r>
            <a:r>
              <a:rPr lang="en-GB" dirty="0" smtClean="0"/>
              <a:t>Instead, the </a:t>
            </a:r>
            <a:r>
              <a:rPr lang="en-GB" dirty="0" smtClean="0"/>
              <a:t>fat turns into fatty acids and glycerine, due to the absence of glucose in the body, and these acids circulate in the body and cause death due to acidosis.</a:t>
            </a:r>
            <a:endParaRPr lang="en-GB" dirty="0"/>
          </a:p>
        </p:txBody>
      </p:sp>
    </p:spTree>
    <p:extLst>
      <p:ext uri="{BB962C8B-B14F-4D97-AF65-F5344CB8AC3E}">
        <p14:creationId xmlns:p14="http://schemas.microsoft.com/office/powerpoint/2010/main" val="1113574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smtClean="0"/>
              <a:t>Post mortem lesion </a:t>
            </a:r>
            <a:endParaRPr lang="en-GB" dirty="0"/>
          </a:p>
        </p:txBody>
      </p:sp>
      <p:sp>
        <p:nvSpPr>
          <p:cNvPr id="3" name="عنصر نائب للمحتوى 2"/>
          <p:cNvSpPr>
            <a:spLocks noGrp="1"/>
          </p:cNvSpPr>
          <p:nvPr>
            <p:ph idx="1"/>
          </p:nvPr>
        </p:nvSpPr>
        <p:spPr/>
        <p:txBody>
          <a:bodyPr>
            <a:normAutofit lnSpcReduction="10000"/>
          </a:bodyPr>
          <a:lstStyle/>
          <a:p>
            <a:r>
              <a:rPr lang="ar-IQ" dirty="0" smtClean="0"/>
              <a:t>1</a:t>
            </a:r>
            <a:r>
              <a:rPr lang="en-GB" dirty="0" smtClean="0"/>
              <a:t>.Thinness of the body and dry tissues with shrinkage and faintness of the internal viscera</a:t>
            </a:r>
          </a:p>
          <a:p>
            <a:r>
              <a:rPr lang="en-GB" dirty="0" smtClean="0"/>
              <a:t>2. The bladder is free of urine or there is little urine</a:t>
            </a:r>
          </a:p>
          <a:p>
            <a:r>
              <a:rPr lang="en-GB" dirty="0" smtClean="0"/>
              <a:t>3. The digestive system is atrophied and devoid of food</a:t>
            </a:r>
          </a:p>
          <a:p>
            <a:r>
              <a:rPr lang="en-GB" dirty="0" smtClean="0"/>
              <a:t>4 .The liver will be atrophied and shrunken, and a yellowish sac will be full</a:t>
            </a:r>
          </a:p>
          <a:p>
            <a:r>
              <a:rPr lang="en-GB" dirty="0" smtClean="0"/>
              <a:t>5 .The walls of the stomach and intestines are as thin as cigarettes and dry.</a:t>
            </a:r>
            <a:endParaRPr lang="en-GB" dirty="0"/>
          </a:p>
        </p:txBody>
      </p:sp>
    </p:spTree>
    <p:extLst>
      <p:ext uri="{BB962C8B-B14F-4D97-AF65-F5344CB8AC3E}">
        <p14:creationId xmlns:p14="http://schemas.microsoft.com/office/powerpoint/2010/main" val="20837733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smtClean="0"/>
              <a:t>Death from cold</a:t>
            </a:r>
            <a:endParaRPr lang="en-GB" dirty="0"/>
          </a:p>
        </p:txBody>
      </p:sp>
      <p:sp>
        <p:nvSpPr>
          <p:cNvPr id="3" name="عنصر نائب للمحتوى 2"/>
          <p:cNvSpPr>
            <a:spLocks noGrp="1"/>
          </p:cNvSpPr>
          <p:nvPr>
            <p:ph idx="1"/>
          </p:nvPr>
        </p:nvSpPr>
        <p:spPr/>
        <p:txBody>
          <a:bodyPr/>
          <a:lstStyle/>
          <a:p>
            <a:pPr marL="109728" indent="0" algn="just">
              <a:lnSpc>
                <a:spcPct val="150000"/>
              </a:lnSpc>
              <a:buNone/>
            </a:pPr>
            <a:r>
              <a:rPr lang="en-GB" dirty="0"/>
              <a:t>Hypothermia has two main types of causes. It classically occurs from exposure to cold weather and cold water immersion. It may also occur from any condition that decreases heat production or increases heat loss.</a:t>
            </a:r>
          </a:p>
        </p:txBody>
      </p:sp>
    </p:spTree>
    <p:extLst>
      <p:ext uri="{BB962C8B-B14F-4D97-AF65-F5344CB8AC3E}">
        <p14:creationId xmlns:p14="http://schemas.microsoft.com/office/powerpoint/2010/main" val="38595572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GB" dirty="0"/>
              <a:t>Mechanism of death from </a:t>
            </a:r>
            <a:r>
              <a:rPr lang="en-GB" dirty="0" smtClean="0"/>
              <a:t>cold</a:t>
            </a:r>
            <a:endParaRPr lang="en-GB" dirty="0"/>
          </a:p>
        </p:txBody>
      </p:sp>
      <p:sp>
        <p:nvSpPr>
          <p:cNvPr id="3" name="عنصر نائب للمحتوى 2"/>
          <p:cNvSpPr>
            <a:spLocks noGrp="1"/>
          </p:cNvSpPr>
          <p:nvPr>
            <p:ph idx="1"/>
          </p:nvPr>
        </p:nvSpPr>
        <p:spPr/>
        <p:txBody>
          <a:bodyPr>
            <a:normAutofit fontScale="92500"/>
          </a:bodyPr>
          <a:lstStyle/>
          <a:p>
            <a:pPr algn="just">
              <a:lnSpc>
                <a:spcPct val="150000"/>
              </a:lnSpc>
            </a:pPr>
            <a:r>
              <a:rPr lang="en-GB" dirty="0" smtClean="0"/>
              <a:t>When the body is exposed to extreme cold, its temperature drops to less than normal, which leads to a disruption of the metabolic function in the tissues, and the oxygen in red blood cells and carbon dioxide in the tissues remains constant, and a state of oxygen deprivation occurs. If it is very cold, the protoplasm will freeze in the tissues</a:t>
            </a:r>
            <a:endParaRPr lang="en-GB" dirty="0"/>
          </a:p>
        </p:txBody>
      </p:sp>
    </p:spTree>
    <p:extLst>
      <p:ext uri="{BB962C8B-B14F-4D97-AF65-F5344CB8AC3E}">
        <p14:creationId xmlns:p14="http://schemas.microsoft.com/office/powerpoint/2010/main" val="23470951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773832"/>
          </a:xfrm>
        </p:spPr>
        <p:txBody>
          <a:bodyPr/>
          <a:lstStyle/>
          <a:p>
            <a:r>
              <a:rPr lang="en-GB" dirty="0" smtClean="0"/>
              <a:t>Post mortem lesions</a:t>
            </a:r>
            <a:endParaRPr lang="en-GB" dirty="0"/>
          </a:p>
        </p:txBody>
      </p:sp>
      <p:sp>
        <p:nvSpPr>
          <p:cNvPr id="3" name="عنصر نائب للمحتوى 2"/>
          <p:cNvSpPr>
            <a:spLocks noGrp="1"/>
          </p:cNvSpPr>
          <p:nvPr>
            <p:ph idx="1"/>
          </p:nvPr>
        </p:nvSpPr>
        <p:spPr>
          <a:xfrm>
            <a:off x="346592" y="2132856"/>
            <a:ext cx="8229600" cy="4076766"/>
          </a:xfrm>
        </p:spPr>
        <p:txBody>
          <a:bodyPr/>
          <a:lstStyle/>
          <a:p>
            <a:r>
              <a:rPr lang="en-GB" dirty="0" smtClean="0"/>
              <a:t>1 Note the air temperature, noting the covers on the animal</a:t>
            </a:r>
          </a:p>
          <a:p>
            <a:r>
              <a:rPr lang="en-GB" dirty="0" smtClean="0"/>
              <a:t>2 Throwing coloration is ruby ​​red due to the presence of oxygen in the blood and internal tissues</a:t>
            </a:r>
          </a:p>
          <a:p>
            <a:r>
              <a:rPr lang="en-GB" dirty="0" smtClean="0"/>
              <a:t>3 The internal entrails are engorged and have a bright red </a:t>
            </a:r>
            <a:r>
              <a:rPr lang="en-GB" dirty="0" err="1" smtClean="0"/>
              <a:t>color</a:t>
            </a:r>
            <a:endParaRPr lang="en-GB" dirty="0"/>
          </a:p>
        </p:txBody>
      </p:sp>
    </p:spTree>
    <p:extLst>
      <p:ext uri="{BB962C8B-B14F-4D97-AF65-F5344CB8AC3E}">
        <p14:creationId xmlns:p14="http://schemas.microsoft.com/office/powerpoint/2010/main" val="4054128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smtClean="0"/>
              <a:t>Death from wounds </a:t>
            </a:r>
            <a:endParaRPr lang="en-GB" dirty="0"/>
          </a:p>
        </p:txBody>
      </p:sp>
      <p:sp>
        <p:nvSpPr>
          <p:cNvPr id="3" name="عنصر نائب للمحتوى 2"/>
          <p:cNvSpPr>
            <a:spLocks noGrp="1"/>
          </p:cNvSpPr>
          <p:nvPr>
            <p:ph idx="1"/>
          </p:nvPr>
        </p:nvSpPr>
        <p:spPr/>
        <p:txBody>
          <a:bodyPr/>
          <a:lstStyle/>
          <a:p>
            <a:r>
              <a:rPr lang="en-GB" dirty="0" smtClean="0"/>
              <a:t>Wounds </a:t>
            </a:r>
            <a:r>
              <a:rPr lang="en-GB" dirty="0"/>
              <a:t>are </a:t>
            </a:r>
            <a:r>
              <a:rPr lang="en-GB" b="1" dirty="0"/>
              <a:t>injuries that break the skin or other body tissues</a:t>
            </a:r>
            <a:r>
              <a:rPr lang="en-GB" dirty="0"/>
              <a:t>. They include cuts, scrapes, scratches, and punctured skin. They often happen because of an accident, but surgery, sutures, and stitches also cause wounds. Minor wounds usually aren't serious, but it is important to clean them.</a:t>
            </a:r>
          </a:p>
        </p:txBody>
      </p:sp>
    </p:spTree>
    <p:extLst>
      <p:ext uri="{BB962C8B-B14F-4D97-AF65-F5344CB8AC3E}">
        <p14:creationId xmlns:p14="http://schemas.microsoft.com/office/powerpoint/2010/main" val="26438394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366</TotalTime>
  <Words>711</Words>
  <Application>Microsoft Office PowerPoint</Application>
  <PresentationFormat>عرض على الشاشة (3:4)‏</PresentationFormat>
  <Paragraphs>50</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حضري</vt:lpstr>
      <vt:lpstr>Death from starvation </vt:lpstr>
      <vt:lpstr>Starvation                                                                                                                                                                                                                                                                                                                                            </vt:lpstr>
      <vt:lpstr>عرض تقديمي في PowerPoint</vt:lpstr>
      <vt:lpstr>Mechanism of death from starvation  </vt:lpstr>
      <vt:lpstr>Post mortem lesion </vt:lpstr>
      <vt:lpstr>Death from cold</vt:lpstr>
      <vt:lpstr>Mechanism of death from cold</vt:lpstr>
      <vt:lpstr>Post mortem lesions</vt:lpstr>
      <vt:lpstr>Death from wounds </vt:lpstr>
      <vt:lpstr>عرض تقديمي في PowerPoint</vt:lpstr>
      <vt:lpstr>عرض تقديمي في PowerPoint</vt:lpstr>
      <vt:lpstr>Examination of a dead animal with a wound</vt:lpstr>
      <vt:lpstr>1- Is the wound vital or a throw? </vt:lpstr>
      <vt:lpstr>عرض تقديمي في PowerPoint</vt:lpstr>
      <vt:lpstr>2 -Is the wound the cause of death? </vt:lpstr>
      <vt:lpstr>Estimate the age of the dissection</vt:lpstr>
      <vt:lpstr>Thank you for attention </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Death from starvation</dc:title>
  <dc:creator>HP</dc:creator>
  <cp:lastModifiedBy>HP</cp:lastModifiedBy>
  <cp:revision>19</cp:revision>
  <dcterms:created xsi:type="dcterms:W3CDTF">2022-05-07T10:40:33Z</dcterms:created>
  <dcterms:modified xsi:type="dcterms:W3CDTF">2024-02-26T20:50:20Z</dcterms:modified>
</cp:coreProperties>
</file>